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0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8288000" cy="10287000"/>
  <p:notesSz cx="6858000" cy="9144000"/>
  <p:embeddedFontLst>
    <p:embeddedFont>
      <p:font typeface="Arial" panose="020B0604020202020204" pitchFamily="34" charset="0"/>
      <p:regular r:id="rId55"/>
    </p:embeddedFont>
    <p:embeddedFont>
      <p:font typeface="Arimo Bold" panose="020B0604020202020204" charset="0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nva Sans" panose="020B0604020202020204" charset="0"/>
      <p:regular r:id="rId61"/>
    </p:embeddedFont>
    <p:embeddedFont>
      <p:font typeface="Canva Sans Bold" panose="020B0604020202020204" charset="0"/>
      <p:regular r:id="rId62"/>
    </p:embeddedFont>
    <p:embeddedFont>
      <p:font typeface="Helvetica" panose="020B0604020202020204" pitchFamily="34" charset="0"/>
      <p:regular r:id="rId63"/>
      <p:bold r:id="rId64"/>
      <p:italic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Ubuntu" panose="020B0504030602030204" pitchFamily="34" charset="0"/>
      <p:regular r:id="rId71"/>
    </p:embeddedFont>
    <p:embeddedFont>
      <p:font typeface="Zilla Slab Bold" panose="020B0604020202020204" charset="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894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7500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now-esp32-arduino-ide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now-esp32-arduino-ide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svg"/><Relationship Id="rId7" Type="http://schemas.openxmlformats.org/officeDocument/2006/relationships/hyperlink" Target="https://github.com/me-no-dev/AsyncTC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e-no-dev/ESPAsyncTCP" TargetMode="External"/><Relationship Id="rId5" Type="http://schemas.openxmlformats.org/officeDocument/2006/relationships/hyperlink" Target="https://github.com/arkhipenko/TaskScheduler" TargetMode="External"/><Relationship Id="rId4" Type="http://schemas.openxmlformats.org/officeDocument/2006/relationships/hyperlink" Target="https://github.com/bblanchon/ArduinoJson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mesh-esp32-esp8266-painlessmesh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mesh-esp32-esp8266-painlessmesh/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66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7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hyperlink" Target="https://www.arduino.cc/en/softw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0" y="10500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438250"/>
            <a:ext cx="18288000" cy="5848200"/>
            <a:chOff x="0" y="0"/>
            <a:chExt cx="24384000" cy="7797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7797546"/>
            </a:xfrm>
            <a:custGeom>
              <a:avLst/>
              <a:gdLst/>
              <a:ahLst/>
              <a:cxnLst/>
              <a:rect l="l" t="t" r="r" b="b"/>
              <a:pathLst>
                <a:path w="24384000" h="7797546">
                  <a:moveTo>
                    <a:pt x="24384000" y="0"/>
                  </a:moveTo>
                  <a:lnTo>
                    <a:pt x="2306828" y="0"/>
                  </a:lnTo>
                  <a:lnTo>
                    <a:pt x="0" y="2306828"/>
                  </a:lnTo>
                  <a:lnTo>
                    <a:pt x="0" y="7797546"/>
                  </a:lnTo>
                  <a:lnTo>
                    <a:pt x="24384000" y="7797546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0" y="0"/>
                  </a:moveTo>
                  <a:lnTo>
                    <a:pt x="24384000" y="0"/>
                  </a:lnTo>
                  <a:lnTo>
                    <a:pt x="24384000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00" y="0"/>
            <a:ext cx="3291000" cy="3291000"/>
            <a:chOff x="0" y="0"/>
            <a:chExt cx="4388000" cy="438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87977" cy="4387977"/>
            </a:xfrm>
            <a:custGeom>
              <a:avLst/>
              <a:gdLst/>
              <a:ahLst/>
              <a:cxnLst/>
              <a:rect l="l" t="t" r="r" b="b"/>
              <a:pathLst>
                <a:path w="4387977" h="4387977">
                  <a:moveTo>
                    <a:pt x="0" y="4387977"/>
                  </a:moveTo>
                  <a:lnTo>
                    <a:pt x="0" y="0"/>
                  </a:lnTo>
                  <a:lnTo>
                    <a:pt x="4387977" y="438797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53678" y="825506"/>
            <a:ext cx="6678044" cy="8861597"/>
          </a:xfrm>
          <a:custGeom>
            <a:avLst/>
            <a:gdLst/>
            <a:ahLst/>
            <a:cxnLst/>
            <a:rect l="l" t="t" r="r" b="b"/>
            <a:pathLst>
              <a:path w="6678044" h="8861597">
                <a:moveTo>
                  <a:pt x="0" y="0"/>
                </a:moveTo>
                <a:lnTo>
                  <a:pt x="6678044" y="0"/>
                </a:lnTo>
                <a:lnTo>
                  <a:pt x="6678044" y="8861597"/>
                </a:lnTo>
                <a:lnTo>
                  <a:pt x="0" y="886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206066" y="5101644"/>
            <a:ext cx="9222750" cy="287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FFFFFF"/>
                </a:solidFill>
                <a:latin typeface="Arimo Bold"/>
              </a:rPr>
              <a:t>ESP-Mesh </a:t>
            </a:r>
          </a:p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FFFFFF"/>
                </a:solidFill>
                <a:latin typeface="Arimo Bold"/>
              </a:rPr>
              <a:t>Workshop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066" y="8140144"/>
            <a:ext cx="922275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>
                <a:solidFill>
                  <a:srgbClr val="344593"/>
                </a:solidFill>
                <a:latin typeface="Ubuntu"/>
              </a:rPr>
              <a:t>29 September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75549" y="2474981"/>
            <a:ext cx="7255918" cy="487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Start up Arduino IDE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Go to Arduino </a:t>
            </a: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IDE &gt; Preferences &gt; Additional Boards Manager URLs </a:t>
            </a: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and paste the JSON link</a:t>
            </a:r>
          </a:p>
          <a:p>
            <a:pPr marL="1229360" lvl="1" indent="-614680" algn="l">
              <a:lnSpc>
                <a:spcPts val="3840"/>
              </a:lnSpc>
            </a:pPr>
            <a:endParaRPr lang="en-US" sz="3200">
              <a:solidFill>
                <a:srgbClr val="344593"/>
              </a:solidFill>
              <a:latin typeface="Ubuntu"/>
            </a:endParaRP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B00FF"/>
                </a:solidFill>
                <a:latin typeface="Ubuntu"/>
              </a:rPr>
              <a:t>https://raw.githubusercontent.com/espressif/arduino-esp32/gh-pages/package_esp32_dev_index.json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72475" y="8529075"/>
            <a:ext cx="8443950" cy="21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44593"/>
                </a:solidFill>
                <a:latin typeface="Ubuntu"/>
              </a:rPr>
              <a:t>https://hutscape.com/tutorials/hello-arduino-esp32s3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2283170"/>
            <a:ext cx="11244648" cy="6325114"/>
          </a:xfrm>
          <a:custGeom>
            <a:avLst/>
            <a:gdLst/>
            <a:ahLst/>
            <a:cxnLst/>
            <a:rect l="l" t="t" r="r" b="b"/>
            <a:pathLst>
              <a:path w="11244648" h="6325114">
                <a:moveTo>
                  <a:pt x="0" y="0"/>
                </a:moveTo>
                <a:lnTo>
                  <a:pt x="11244648" y="0"/>
                </a:lnTo>
                <a:lnTo>
                  <a:pt x="11244648" y="6325114"/>
                </a:lnTo>
                <a:lnTo>
                  <a:pt x="0" y="6325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5" name="Group 15"/>
          <p:cNvGrpSpPr/>
          <p:nvPr/>
        </p:nvGrpSpPr>
        <p:grpSpPr>
          <a:xfrm>
            <a:off x="2154506" y="6361110"/>
            <a:ext cx="6866614" cy="381604"/>
            <a:chOff x="0" y="0"/>
            <a:chExt cx="9155485" cy="5088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55557" cy="508889"/>
            </a:xfrm>
            <a:custGeom>
              <a:avLst/>
              <a:gdLst/>
              <a:ahLst/>
              <a:cxnLst/>
              <a:rect l="l" t="t" r="r" b="b"/>
              <a:pathLst>
                <a:path w="9155557" h="508889">
                  <a:moveTo>
                    <a:pt x="33909" y="0"/>
                  </a:moveTo>
                  <a:lnTo>
                    <a:pt x="9121648" y="0"/>
                  </a:lnTo>
                  <a:cubicBezTo>
                    <a:pt x="9140317" y="0"/>
                    <a:pt x="9155557" y="15113"/>
                    <a:pt x="9155557" y="33909"/>
                  </a:cubicBezTo>
                  <a:lnTo>
                    <a:pt x="9155557" y="474980"/>
                  </a:lnTo>
                  <a:cubicBezTo>
                    <a:pt x="9155557" y="493649"/>
                    <a:pt x="9140444" y="508889"/>
                    <a:pt x="9121648" y="508889"/>
                  </a:cubicBezTo>
                  <a:lnTo>
                    <a:pt x="33909" y="508889"/>
                  </a:lnTo>
                  <a:cubicBezTo>
                    <a:pt x="15113" y="508762"/>
                    <a:pt x="0" y="493649"/>
                    <a:pt x="0" y="474980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474980"/>
                  </a:lnTo>
                  <a:lnTo>
                    <a:pt x="33909" y="474980"/>
                  </a:lnTo>
                  <a:lnTo>
                    <a:pt x="33909" y="441071"/>
                  </a:lnTo>
                  <a:lnTo>
                    <a:pt x="9121648" y="441071"/>
                  </a:lnTo>
                  <a:lnTo>
                    <a:pt x="9121648" y="474980"/>
                  </a:lnTo>
                  <a:lnTo>
                    <a:pt x="9087739" y="474980"/>
                  </a:lnTo>
                  <a:lnTo>
                    <a:pt x="9087739" y="33909"/>
                  </a:lnTo>
                  <a:lnTo>
                    <a:pt x="9121648" y="33909"/>
                  </a:lnTo>
                  <a:lnTo>
                    <a:pt x="9121648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959596" y="7484759"/>
            <a:ext cx="2391004" cy="2391004"/>
          </a:xfrm>
          <a:custGeom>
            <a:avLst/>
            <a:gdLst/>
            <a:ahLst/>
            <a:cxnLst/>
            <a:rect l="l" t="t" r="r" b="b"/>
            <a:pathLst>
              <a:path w="2391004" h="2391004">
                <a:moveTo>
                  <a:pt x="0" y="0"/>
                </a:moveTo>
                <a:lnTo>
                  <a:pt x="2391004" y="0"/>
                </a:lnTo>
                <a:lnTo>
                  <a:pt x="2391004" y="2391004"/>
                </a:lnTo>
                <a:lnTo>
                  <a:pt x="0" y="2391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How to Connect to the Board?</a:t>
            </a:r>
          </a:p>
        </p:txBody>
      </p:sp>
      <p:sp>
        <p:nvSpPr>
          <p:cNvPr id="12" name="Freeform 12"/>
          <p:cNvSpPr/>
          <p:nvPr/>
        </p:nvSpPr>
        <p:spPr>
          <a:xfrm>
            <a:off x="4229100" y="2400300"/>
            <a:ext cx="9829800" cy="5486400"/>
          </a:xfrm>
          <a:custGeom>
            <a:avLst/>
            <a:gdLst/>
            <a:ahLst/>
            <a:cxnLst/>
            <a:rect l="l" t="t" r="r" b="b"/>
            <a:pathLst>
              <a:path w="9829800" h="5486400">
                <a:moveTo>
                  <a:pt x="0" y="0"/>
                </a:moveTo>
                <a:lnTo>
                  <a:pt x="9829800" y="0"/>
                </a:lnTo>
                <a:lnTo>
                  <a:pt x="98298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3" name="Group 13"/>
          <p:cNvGrpSpPr/>
          <p:nvPr/>
        </p:nvGrpSpPr>
        <p:grpSpPr>
          <a:xfrm>
            <a:off x="10569660" y="5086350"/>
            <a:ext cx="2190240" cy="2063578"/>
            <a:chOff x="0" y="0"/>
            <a:chExt cx="2920320" cy="27514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20238" cy="2751455"/>
            </a:xfrm>
            <a:custGeom>
              <a:avLst/>
              <a:gdLst/>
              <a:ahLst/>
              <a:cxnLst/>
              <a:rect l="l" t="t" r="r" b="b"/>
              <a:pathLst>
                <a:path w="2920238" h="2751455">
                  <a:moveTo>
                    <a:pt x="0" y="1375664"/>
                  </a:moveTo>
                  <a:cubicBezTo>
                    <a:pt x="0" y="611505"/>
                    <a:pt x="658368" y="0"/>
                    <a:pt x="1460119" y="0"/>
                  </a:cubicBezTo>
                  <a:lnTo>
                    <a:pt x="1460119" y="76200"/>
                  </a:lnTo>
                  <a:lnTo>
                    <a:pt x="1460119" y="0"/>
                  </a:lnTo>
                  <a:cubicBezTo>
                    <a:pt x="2261997" y="0"/>
                    <a:pt x="2920238" y="611505"/>
                    <a:pt x="2920238" y="1375664"/>
                  </a:cubicBezTo>
                  <a:lnTo>
                    <a:pt x="2844038" y="1375664"/>
                  </a:lnTo>
                  <a:lnTo>
                    <a:pt x="2920238" y="1375664"/>
                  </a:lnTo>
                  <a:cubicBezTo>
                    <a:pt x="2920238" y="2139950"/>
                    <a:pt x="2261870" y="2751328"/>
                    <a:pt x="1460119" y="2751328"/>
                  </a:cubicBezTo>
                  <a:lnTo>
                    <a:pt x="1460119" y="2675128"/>
                  </a:lnTo>
                  <a:lnTo>
                    <a:pt x="1460119" y="2751328"/>
                  </a:lnTo>
                  <a:cubicBezTo>
                    <a:pt x="658368" y="2751455"/>
                    <a:pt x="0" y="2139950"/>
                    <a:pt x="0" y="1375664"/>
                  </a:cubicBezTo>
                  <a:lnTo>
                    <a:pt x="76200" y="1375664"/>
                  </a:lnTo>
                  <a:lnTo>
                    <a:pt x="152400" y="1375664"/>
                  </a:lnTo>
                  <a:lnTo>
                    <a:pt x="76200" y="1375664"/>
                  </a:lnTo>
                  <a:lnTo>
                    <a:pt x="0" y="1375664"/>
                  </a:lnTo>
                  <a:moveTo>
                    <a:pt x="152400" y="1375664"/>
                  </a:moveTo>
                  <a:cubicBezTo>
                    <a:pt x="152400" y="1417701"/>
                    <a:pt x="118237" y="1451864"/>
                    <a:pt x="76200" y="1451864"/>
                  </a:cubicBezTo>
                  <a:cubicBezTo>
                    <a:pt x="34163" y="1451864"/>
                    <a:pt x="0" y="1417701"/>
                    <a:pt x="0" y="1375664"/>
                  </a:cubicBezTo>
                  <a:cubicBezTo>
                    <a:pt x="0" y="1333627"/>
                    <a:pt x="34163" y="1299464"/>
                    <a:pt x="76200" y="1299464"/>
                  </a:cubicBezTo>
                  <a:cubicBezTo>
                    <a:pt x="118237" y="1299464"/>
                    <a:pt x="152400" y="1333627"/>
                    <a:pt x="152400" y="1375664"/>
                  </a:cubicBezTo>
                  <a:cubicBezTo>
                    <a:pt x="152400" y="2046859"/>
                    <a:pt x="733298" y="2598928"/>
                    <a:pt x="1460119" y="2598928"/>
                  </a:cubicBezTo>
                  <a:cubicBezTo>
                    <a:pt x="2186940" y="2598928"/>
                    <a:pt x="2767838" y="2046732"/>
                    <a:pt x="2767838" y="1375664"/>
                  </a:cubicBezTo>
                  <a:cubicBezTo>
                    <a:pt x="2767838" y="704596"/>
                    <a:pt x="2187067" y="152400"/>
                    <a:pt x="1460119" y="152400"/>
                  </a:cubicBezTo>
                  <a:lnTo>
                    <a:pt x="1460119" y="76200"/>
                  </a:lnTo>
                  <a:lnTo>
                    <a:pt x="1460119" y="152400"/>
                  </a:lnTo>
                  <a:cubicBezTo>
                    <a:pt x="733298" y="152400"/>
                    <a:pt x="152400" y="704596"/>
                    <a:pt x="152400" y="1375664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40657" y="3974409"/>
            <a:ext cx="7255918" cy="292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After downloading, connect the board to the UART port (right port)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Select board &gt; other board and port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Choose the board “ESP32-S3-USB-OTG”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36752" y="2416946"/>
            <a:ext cx="7174914" cy="6174426"/>
          </a:xfrm>
          <a:custGeom>
            <a:avLst/>
            <a:gdLst/>
            <a:ahLst/>
            <a:cxnLst/>
            <a:rect l="l" t="t" r="r" b="b"/>
            <a:pathLst>
              <a:path w="7174914" h="6174426">
                <a:moveTo>
                  <a:pt x="0" y="0"/>
                </a:moveTo>
                <a:lnTo>
                  <a:pt x="7174914" y="0"/>
                </a:lnTo>
                <a:lnTo>
                  <a:pt x="7174914" y="6174426"/>
                </a:lnTo>
                <a:lnTo>
                  <a:pt x="0" y="61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94820" b="-9270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40657" y="3974409"/>
            <a:ext cx="7255918" cy="292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After downloading, connect the board to the UART port (right port)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Select board &gt; other board and port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Choose the board “ESP32-S3-USB-OTG”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56700" y="2072640"/>
            <a:ext cx="9936480" cy="7193280"/>
          </a:xfrm>
          <a:custGeom>
            <a:avLst/>
            <a:gdLst/>
            <a:ahLst/>
            <a:cxnLst/>
            <a:rect l="l" t="t" r="r" b="b"/>
            <a:pathLst>
              <a:path w="9936480" h="7193280">
                <a:moveTo>
                  <a:pt x="0" y="0"/>
                </a:moveTo>
                <a:lnTo>
                  <a:pt x="9936480" y="0"/>
                </a:lnTo>
                <a:lnTo>
                  <a:pt x="9936480" y="7193280"/>
                </a:lnTo>
                <a:lnTo>
                  <a:pt x="0" y="719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026" t="-21716" r="-42026" b="-21295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300"/>
            <a:ext cx="18288000" cy="10281600"/>
            <a:chOff x="0" y="0"/>
            <a:chExt cx="24384000" cy="137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8762"/>
            </a:xfrm>
            <a:custGeom>
              <a:avLst/>
              <a:gdLst/>
              <a:ahLst/>
              <a:cxnLst/>
              <a:rect l="l" t="t" r="r" b="b"/>
              <a:pathLst>
                <a:path w="24384000" h="13708762">
                  <a:moveTo>
                    <a:pt x="0" y="0"/>
                  </a:moveTo>
                  <a:lnTo>
                    <a:pt x="24384000" y="0"/>
                  </a:lnTo>
                  <a:lnTo>
                    <a:pt x="24384000" y="13708762"/>
                  </a:lnTo>
                  <a:lnTo>
                    <a:pt x="0" y="1370876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00" y="7146350"/>
            <a:ext cx="12976200" cy="2877600"/>
            <a:chOff x="0" y="0"/>
            <a:chExt cx="17301600" cy="383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11900" y="10004400"/>
            <a:ext cx="12976200" cy="282600"/>
            <a:chOff x="0" y="0"/>
            <a:chExt cx="173016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0" y="0"/>
                  </a:moveTo>
                  <a:lnTo>
                    <a:pt x="17301590" y="0"/>
                  </a:lnTo>
                  <a:lnTo>
                    <a:pt x="17301590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2488200" y="2488250"/>
            <a:ext cx="10288200" cy="5311800"/>
            <a:chOff x="0" y="0"/>
            <a:chExt cx="13717600" cy="708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7651" cy="7082409"/>
            </a:xfrm>
            <a:custGeom>
              <a:avLst/>
              <a:gdLst/>
              <a:ahLst/>
              <a:cxnLst/>
              <a:rect l="l" t="t" r="r" b="b"/>
              <a:pathLst>
                <a:path w="13717651" h="7082409">
                  <a:moveTo>
                    <a:pt x="13717651" y="0"/>
                  </a:moveTo>
                  <a:lnTo>
                    <a:pt x="1422400" y="0"/>
                  </a:lnTo>
                  <a:lnTo>
                    <a:pt x="0" y="1422400"/>
                  </a:lnTo>
                  <a:lnTo>
                    <a:pt x="0" y="7082409"/>
                  </a:lnTo>
                  <a:lnTo>
                    <a:pt x="13717651" y="7082409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223846" y="772124"/>
            <a:ext cx="4544562" cy="6755570"/>
          </a:xfrm>
          <a:custGeom>
            <a:avLst/>
            <a:gdLst/>
            <a:ahLst/>
            <a:cxnLst/>
            <a:rect l="l" t="t" r="r" b="b"/>
            <a:pathLst>
              <a:path w="4544562" h="6755570">
                <a:moveTo>
                  <a:pt x="0" y="0"/>
                </a:moveTo>
                <a:lnTo>
                  <a:pt x="4544562" y="0"/>
                </a:lnTo>
                <a:lnTo>
                  <a:pt x="4544562" y="6755570"/>
                </a:lnTo>
                <a:lnTo>
                  <a:pt x="0" y="6755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5105684" y="7215355"/>
            <a:ext cx="12782273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Traditional ESP Connection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925771" y="6427906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Traditional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24000" y="1333500"/>
            <a:ext cx="15240000" cy="7620000"/>
          </a:xfrm>
          <a:custGeom>
            <a:avLst/>
            <a:gdLst/>
            <a:ahLst/>
            <a:cxnLst/>
            <a:rect l="l" t="t" r="r" b="b"/>
            <a:pathLst>
              <a:path w="15240000" h="7620000">
                <a:moveTo>
                  <a:pt x="0" y="0"/>
                </a:moveTo>
                <a:lnTo>
                  <a:pt x="15240000" y="0"/>
                </a:lnTo>
                <a:lnTo>
                  <a:pt x="15240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3473161"/>
            <a:ext cx="11202750" cy="294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“Star” shape</a:t>
            </a:r>
          </a:p>
          <a:p>
            <a:pPr marL="1074420" lvl="1" indent="-537210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One master, multiple slaves</a:t>
            </a:r>
          </a:p>
          <a:p>
            <a:pPr marL="1074318" lvl="1" indent="-537159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Without Wifi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Example: ESP-NOW 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76106" y="0"/>
            <a:ext cx="8311896" cy="10287000"/>
          </a:xfrm>
          <a:custGeom>
            <a:avLst/>
            <a:gdLst/>
            <a:ahLst/>
            <a:cxnLst/>
            <a:rect l="l" t="t" r="r" b="b"/>
            <a:pathLst>
              <a:path w="8311896" h="10287000">
                <a:moveTo>
                  <a:pt x="0" y="0"/>
                </a:moveTo>
                <a:lnTo>
                  <a:pt x="8311896" y="0"/>
                </a:lnTo>
                <a:lnTo>
                  <a:pt x="83118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5643507"/>
            <a:ext cx="6372820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now_sender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now-esp32-arduino-ide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7270847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Try removing one device!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now-esp32-arduino-ide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020" y="891914"/>
            <a:ext cx="6202552" cy="6564538"/>
          </a:xfrm>
          <a:custGeom>
            <a:avLst/>
            <a:gdLst/>
            <a:ahLst/>
            <a:cxnLst/>
            <a:rect l="l" t="t" r="r" b="b"/>
            <a:pathLst>
              <a:path w="6202552" h="6564538">
                <a:moveTo>
                  <a:pt x="0" y="0"/>
                </a:moveTo>
                <a:lnTo>
                  <a:pt x="6202552" y="0"/>
                </a:lnTo>
                <a:lnTo>
                  <a:pt x="6202552" y="6564538"/>
                </a:lnTo>
                <a:lnTo>
                  <a:pt x="0" y="6564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973263"/>
            <a:ext cx="8563950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ESP-Wifi-Mesh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550" y="300"/>
            <a:ext cx="18287400" cy="10287000"/>
            <a:chOff x="0" y="0"/>
            <a:chExt cx="243832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3237" cy="13716000"/>
            </a:xfrm>
            <a:custGeom>
              <a:avLst/>
              <a:gdLst/>
              <a:ahLst/>
              <a:cxnLst/>
              <a:rect l="l" t="t" r="r" b="b"/>
              <a:pathLst>
                <a:path w="24383237" h="13716000">
                  <a:moveTo>
                    <a:pt x="0" y="0"/>
                  </a:moveTo>
                  <a:lnTo>
                    <a:pt x="24383237" y="0"/>
                  </a:lnTo>
                  <a:lnTo>
                    <a:pt x="243832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2859500" y="4860350"/>
            <a:ext cx="10293000" cy="564000"/>
            <a:chOff x="0" y="0"/>
            <a:chExt cx="13724000" cy="7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24001" cy="751967"/>
            </a:xfrm>
            <a:custGeom>
              <a:avLst/>
              <a:gdLst/>
              <a:ahLst/>
              <a:cxnLst/>
              <a:rect l="l" t="t" r="r" b="b"/>
              <a:pathLst>
                <a:path w="13724001" h="751967">
                  <a:moveTo>
                    <a:pt x="0" y="0"/>
                  </a:moveTo>
                  <a:lnTo>
                    <a:pt x="13724001" y="0"/>
                  </a:lnTo>
                  <a:lnTo>
                    <a:pt x="13724001" y="751967"/>
                  </a:lnTo>
                  <a:lnTo>
                    <a:pt x="0" y="75196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083600" y="300"/>
            <a:ext cx="1640400" cy="1640400"/>
            <a:chOff x="0" y="0"/>
            <a:chExt cx="2187200" cy="2187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7194" cy="2187194"/>
            </a:xfrm>
            <a:custGeom>
              <a:avLst/>
              <a:gdLst/>
              <a:ahLst/>
              <a:cxnLst/>
              <a:rect l="l" t="t" r="r" b="b"/>
              <a:pathLst>
                <a:path w="2187194" h="2187194">
                  <a:moveTo>
                    <a:pt x="2187194" y="2187194"/>
                  </a:moveTo>
                  <a:lnTo>
                    <a:pt x="2187194" y="0"/>
                  </a:lnTo>
                  <a:lnTo>
                    <a:pt x="0" y="2187194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7724000" cy="282600"/>
            <a:chOff x="0" y="0"/>
            <a:chExt cx="236320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32033" cy="376809"/>
            </a:xfrm>
            <a:custGeom>
              <a:avLst/>
              <a:gdLst/>
              <a:ahLst/>
              <a:cxnLst/>
              <a:rect l="l" t="t" r="r" b="b"/>
              <a:pathLst>
                <a:path w="23632033" h="376809">
                  <a:moveTo>
                    <a:pt x="0" y="0"/>
                  </a:moveTo>
                  <a:lnTo>
                    <a:pt x="23632033" y="0"/>
                  </a:lnTo>
                  <a:lnTo>
                    <a:pt x="2363203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814496" y="4591742"/>
            <a:ext cx="7095750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 dirty="0">
                <a:solidFill>
                  <a:srgbClr val="344593"/>
                </a:solidFill>
                <a:latin typeface="Zilla Slab Bold"/>
              </a:rPr>
              <a:t>About Me</a:t>
            </a:r>
          </a:p>
        </p:txBody>
      </p:sp>
      <p:sp>
        <p:nvSpPr>
          <p:cNvPr id="12" name="Freeform 12"/>
          <p:cNvSpPr/>
          <p:nvPr/>
        </p:nvSpPr>
        <p:spPr>
          <a:xfrm>
            <a:off x="9073276" y="2959354"/>
            <a:ext cx="4449769" cy="6024068"/>
          </a:xfrm>
          <a:custGeom>
            <a:avLst/>
            <a:gdLst/>
            <a:ahLst/>
            <a:cxnLst/>
            <a:rect l="l" t="t" r="r" b="b"/>
            <a:pathLst>
              <a:path w="4449769" h="6024068">
                <a:moveTo>
                  <a:pt x="0" y="0"/>
                </a:moveTo>
                <a:lnTo>
                  <a:pt x="4449769" y="0"/>
                </a:lnTo>
                <a:lnTo>
                  <a:pt x="4449769" y="6024068"/>
                </a:lnTo>
                <a:lnTo>
                  <a:pt x="0" y="602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3449174" y="1274824"/>
            <a:ext cx="3582686" cy="5763270"/>
          </a:xfrm>
          <a:custGeom>
            <a:avLst/>
            <a:gdLst/>
            <a:ahLst/>
            <a:cxnLst/>
            <a:rect l="l" t="t" r="r" b="b"/>
            <a:pathLst>
              <a:path w="3582686" h="5763270">
                <a:moveTo>
                  <a:pt x="0" y="0"/>
                </a:moveTo>
                <a:lnTo>
                  <a:pt x="3582686" y="0"/>
                </a:lnTo>
                <a:lnTo>
                  <a:pt x="3582686" y="5763270"/>
                </a:lnTo>
                <a:lnTo>
                  <a:pt x="0" y="5763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Mesh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74788" y="1830300"/>
            <a:ext cx="11470160" cy="6372312"/>
          </a:xfrm>
          <a:custGeom>
            <a:avLst/>
            <a:gdLst/>
            <a:ahLst/>
            <a:cxnLst/>
            <a:rect l="l" t="t" r="r" b="b"/>
            <a:pathLst>
              <a:path w="11470160" h="6372312">
                <a:moveTo>
                  <a:pt x="0" y="0"/>
                </a:moveTo>
                <a:lnTo>
                  <a:pt x="11470160" y="0"/>
                </a:lnTo>
                <a:lnTo>
                  <a:pt x="11470160" y="6372312"/>
                </a:lnTo>
                <a:lnTo>
                  <a:pt x="0" y="637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2463936" y="8457230"/>
            <a:ext cx="8961120" cy="101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>
            <a:off x="3372565" y="3095186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4425031" y="2804587"/>
            <a:ext cx="9050403" cy="560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Self-organizing</a:t>
            </a:r>
          </a:p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Self-healing</a:t>
            </a:r>
          </a:p>
          <a:p>
            <a:pPr algn="l">
              <a:lnSpc>
                <a:spcPts val="8499"/>
              </a:lnSpc>
            </a:pPr>
            <a:r>
              <a:rPr lang="en-US" sz="3399">
                <a:solidFill>
                  <a:srgbClr val="344593"/>
                </a:solidFill>
                <a:latin typeface="Ubuntu"/>
              </a:rPr>
              <a:t>Potentially unlimited device pairing</a:t>
            </a:r>
          </a:p>
          <a:p>
            <a:pPr algn="l">
              <a:lnSpc>
                <a:spcPts val="5575"/>
              </a:lnSpc>
            </a:pPr>
            <a:r>
              <a:rPr lang="en-US" sz="3399">
                <a:solidFill>
                  <a:srgbClr val="344593"/>
                </a:solidFill>
                <a:latin typeface="Ubuntu"/>
              </a:rPr>
              <a:t>Do not require additional mesh infrastructure to cover wider areas</a:t>
            </a:r>
          </a:p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IP connectivity, access provided by node</a:t>
            </a:r>
          </a:p>
        </p:txBody>
      </p:sp>
      <p:sp>
        <p:nvSpPr>
          <p:cNvPr id="10" name="Freeform 10"/>
          <p:cNvSpPr/>
          <p:nvPr/>
        </p:nvSpPr>
        <p:spPr>
          <a:xfrm>
            <a:off x="3372565" y="4182462"/>
            <a:ext cx="743613" cy="703644"/>
          </a:xfrm>
          <a:custGeom>
            <a:avLst/>
            <a:gdLst/>
            <a:ahLst/>
            <a:cxnLst/>
            <a:rect l="l" t="t" r="r" b="b"/>
            <a:pathLst>
              <a:path w="743613" h="703644">
                <a:moveTo>
                  <a:pt x="0" y="0"/>
                </a:moveTo>
                <a:lnTo>
                  <a:pt x="743613" y="0"/>
                </a:lnTo>
                <a:lnTo>
                  <a:pt x="743613" y="703644"/>
                </a:lnTo>
                <a:lnTo>
                  <a:pt x="0" y="703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3372565" y="5347996"/>
            <a:ext cx="743613" cy="650661"/>
          </a:xfrm>
          <a:custGeom>
            <a:avLst/>
            <a:gdLst/>
            <a:ahLst/>
            <a:cxnLst/>
            <a:rect l="l" t="t" r="r" b="b"/>
            <a:pathLst>
              <a:path w="743613" h="650661">
                <a:moveTo>
                  <a:pt x="0" y="0"/>
                </a:moveTo>
                <a:lnTo>
                  <a:pt x="743613" y="0"/>
                </a:lnTo>
                <a:lnTo>
                  <a:pt x="743613" y="650661"/>
                </a:lnTo>
                <a:lnTo>
                  <a:pt x="0" y="650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3372565" y="6703507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3372565" y="7904320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Why ESP-Mesh?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58725"/>
            <a:ext cx="11202750" cy="471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4" tooltip="https://github.com/bblanchon/ArduinoJson"/>
              </a:rPr>
              <a:t>Painless Mesh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 u="sng">
              <a:solidFill>
                <a:srgbClr val="344593"/>
              </a:solidFill>
              <a:latin typeface="Helvetica"/>
              <a:hlinkClick r:id="rId4" tooltip="https://github.com/bblanchon/ArduinoJson"/>
            </a:endParaRPr>
          </a:p>
          <a:p>
            <a:pPr marL="1074420" lvl="1" indent="-537210" algn="l">
              <a:lnSpc>
                <a:spcPts val="4079"/>
              </a:lnSpc>
            </a:pPr>
            <a:r>
              <a:rPr lang="en-US" sz="3400">
                <a:solidFill>
                  <a:srgbClr val="001830"/>
                </a:solidFill>
                <a:latin typeface="Helvetica"/>
              </a:rPr>
              <a:t>Additional libraries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4" tooltip="https://github.com/bblanchon/ArduinoJson"/>
              </a:rPr>
              <a:t>ArduinoJson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(by bblanchon)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5" tooltip="https://github.com/arkhipenko/TaskScheduler"/>
              </a:rPr>
              <a:t>TaskScheduler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6" tooltip="https://github.com/me-no-dev/ESPAsyncTCP"/>
              </a:rPr>
              <a:t>ESPAsyncTCP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(ESP8266)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7" tooltip="https://github.com/me-no-dev/AsyncTCP"/>
              </a:rPr>
              <a:t>AsyncTCP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(ESP32)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3A3A3A"/>
              </a:solidFill>
              <a:latin typeface="Helvetic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Required Libraries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76332" y="0"/>
            <a:ext cx="4852836" cy="10287000"/>
          </a:xfrm>
          <a:custGeom>
            <a:avLst/>
            <a:gdLst/>
            <a:ahLst/>
            <a:cxnLst/>
            <a:rect l="l" t="t" r="r" b="b"/>
            <a:pathLst>
              <a:path w="4852836" h="10287000">
                <a:moveTo>
                  <a:pt x="0" y="0"/>
                </a:moveTo>
                <a:lnTo>
                  <a:pt x="4852836" y="0"/>
                </a:lnTo>
                <a:lnTo>
                  <a:pt x="48528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497" r="-373961" b="-11271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1334" y="5643507"/>
            <a:ext cx="6378401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mesh_basic_code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mesh-esp32-esp8266-painlessmesh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2365601"/>
            <a:ext cx="11202750" cy="471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Boards receive messages from each other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Adjustments in receival time (self-healing)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sp>
        <p:nvSpPr>
          <p:cNvPr id="13" name="Freeform 13"/>
          <p:cNvSpPr/>
          <p:nvPr/>
        </p:nvSpPr>
        <p:spPr>
          <a:xfrm>
            <a:off x="2" y="4286076"/>
            <a:ext cx="18288000" cy="6000924"/>
          </a:xfrm>
          <a:custGeom>
            <a:avLst/>
            <a:gdLst/>
            <a:ahLst/>
            <a:cxnLst/>
            <a:rect l="l" t="t" r="r" b="b"/>
            <a:pathLst>
              <a:path w="18288000" h="6000924">
                <a:moveTo>
                  <a:pt x="0" y="0"/>
                </a:moveTo>
                <a:lnTo>
                  <a:pt x="18288000" y="0"/>
                </a:lnTo>
                <a:lnTo>
                  <a:pt x="18288000" y="6000924"/>
                </a:lnTo>
                <a:lnTo>
                  <a:pt x="0" y="6000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420" t="-209015" r="-57612" b="-32173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58725"/>
            <a:ext cx="11202750" cy="104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Change connection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Root node selection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(Disconnected)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5270792"/>
            <a:ext cx="18288000" cy="7108814"/>
          </a:xfrm>
          <a:custGeom>
            <a:avLst/>
            <a:gdLst/>
            <a:ahLst/>
            <a:cxnLst/>
            <a:rect l="l" t="t" r="r" b="b"/>
            <a:pathLst>
              <a:path w="18288000" h="7108814">
                <a:moveTo>
                  <a:pt x="0" y="0"/>
                </a:moveTo>
                <a:lnTo>
                  <a:pt x="18288000" y="0"/>
                </a:lnTo>
                <a:lnTo>
                  <a:pt x="18288000" y="7108814"/>
                </a:lnTo>
                <a:lnTo>
                  <a:pt x="0" y="710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589" t="-204839" r="-83385" b="-3084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348125" y="2887638"/>
            <a:ext cx="14510982" cy="2482142"/>
          </a:xfrm>
          <a:custGeom>
            <a:avLst/>
            <a:gdLst/>
            <a:ahLst/>
            <a:cxnLst/>
            <a:rect l="l" t="t" r="r" b="b"/>
            <a:pathLst>
              <a:path w="14510982" h="2482142">
                <a:moveTo>
                  <a:pt x="0" y="0"/>
                </a:moveTo>
                <a:lnTo>
                  <a:pt x="14510982" y="0"/>
                </a:lnTo>
                <a:lnTo>
                  <a:pt x="14510982" y="2482141"/>
                </a:lnTo>
                <a:lnTo>
                  <a:pt x="0" y="2482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88" t="-367841" r="-152087" b="-43213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226320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“Username” and “password”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Can be altered to your choice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028700" y="3714258"/>
            <a:ext cx="14377334" cy="669305"/>
          </a:xfrm>
          <a:custGeom>
            <a:avLst/>
            <a:gdLst/>
            <a:ahLst/>
            <a:cxnLst/>
            <a:rect l="l" t="t" r="r" b="b"/>
            <a:pathLst>
              <a:path w="14377334" h="669305">
                <a:moveTo>
                  <a:pt x="0" y="0"/>
                </a:moveTo>
                <a:lnTo>
                  <a:pt x="14377334" y="0"/>
                </a:lnTo>
                <a:lnTo>
                  <a:pt x="14377334" y="669305"/>
                </a:lnTo>
                <a:lnTo>
                  <a:pt x="0" y="669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02" t="-1021988" r="-154274" b="-221869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7552" y="5625035"/>
            <a:ext cx="11257935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Recommended to avoid using delay() in the mesh network code.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Delay() will stop background tasks and can cause the mesh to lose stability/fall apart.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555451" y="2737772"/>
            <a:ext cx="15703849" cy="3213529"/>
          </a:xfrm>
          <a:custGeom>
            <a:avLst/>
            <a:gdLst/>
            <a:ahLst/>
            <a:cxnLst/>
            <a:rect l="l" t="t" r="r" b="b"/>
            <a:pathLst>
              <a:path w="15703849" h="3213529">
                <a:moveTo>
                  <a:pt x="0" y="0"/>
                </a:moveTo>
                <a:lnTo>
                  <a:pt x="15703849" y="0"/>
                </a:lnTo>
                <a:lnTo>
                  <a:pt x="15703849" y="3213529"/>
                </a:lnTo>
                <a:lnTo>
                  <a:pt x="0" y="3213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52" t="-283816" r="-86860" b="-171481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Constructs and sends a message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Queries for chip ID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Choose random time interval to send another message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5"/>
          <p:cNvGrpSpPr/>
          <p:nvPr/>
        </p:nvGrpSpPr>
        <p:grpSpPr>
          <a:xfrm rot="10800000">
            <a:off x="0" y="-1440969"/>
            <a:ext cx="18976081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2</a:t>
            </a: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2EF49D3-B2AE-3A61-8BCA-D99CCBF89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10" y="1429889"/>
            <a:ext cx="7419709" cy="7419709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FE5F7C91-A3D6-BB2B-22D3-E61280A11E06}"/>
              </a:ext>
            </a:extLst>
          </p:cNvPr>
          <p:cNvSpPr txBox="1"/>
          <p:nvPr/>
        </p:nvSpPr>
        <p:spPr>
          <a:xfrm>
            <a:off x="2590825" y="-392968"/>
            <a:ext cx="13794481" cy="1351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6000" dirty="0">
                <a:solidFill>
                  <a:srgbClr val="344593"/>
                </a:solidFill>
                <a:latin typeface="Zilla Slab Bold"/>
              </a:rPr>
              <a:t>Scan to access materials</a:t>
            </a:r>
          </a:p>
        </p:txBody>
      </p:sp>
    </p:spTree>
    <p:extLst>
      <p:ext uri="{BB962C8B-B14F-4D97-AF65-F5344CB8AC3E}">
        <p14:creationId xmlns:p14="http://schemas.microsoft.com/office/powerpoint/2010/main" val="1929897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3264378"/>
            <a:ext cx="12985622" cy="1882722"/>
          </a:xfrm>
          <a:custGeom>
            <a:avLst/>
            <a:gdLst/>
            <a:ahLst/>
            <a:cxnLst/>
            <a:rect l="l" t="t" r="r" b="b"/>
            <a:pathLst>
              <a:path w="12985622" h="1882722">
                <a:moveTo>
                  <a:pt x="0" y="0"/>
                </a:moveTo>
                <a:lnTo>
                  <a:pt x="12985622" y="0"/>
                </a:lnTo>
                <a:lnTo>
                  <a:pt x="12985622" y="1882722"/>
                </a:lnTo>
                <a:lnTo>
                  <a:pt x="0" y="1882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654" t="-380136" r="-95503" b="-34297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Checks for any message received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Prints message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9357" y="3383035"/>
            <a:ext cx="14767743" cy="1764065"/>
          </a:xfrm>
          <a:custGeom>
            <a:avLst/>
            <a:gdLst/>
            <a:ahLst/>
            <a:cxnLst/>
            <a:rect l="l" t="t" r="r" b="b"/>
            <a:pathLst>
              <a:path w="14767743" h="1764065">
                <a:moveTo>
                  <a:pt x="0" y="0"/>
                </a:moveTo>
                <a:lnTo>
                  <a:pt x="14767743" y="0"/>
                </a:lnTo>
                <a:lnTo>
                  <a:pt x="14767743" y="1764065"/>
                </a:lnTo>
                <a:lnTo>
                  <a:pt x="0" y="176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772" t="-575187" r="-93446" b="-31942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a new node joins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Potential for other functionality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55451" y="3531063"/>
            <a:ext cx="8639063" cy="1791335"/>
          </a:xfrm>
          <a:custGeom>
            <a:avLst/>
            <a:gdLst/>
            <a:ahLst/>
            <a:cxnLst/>
            <a:rect l="l" t="t" r="r" b="b"/>
            <a:pathLst>
              <a:path w="8639063" h="1791335">
                <a:moveTo>
                  <a:pt x="0" y="0"/>
                </a:moveTo>
                <a:lnTo>
                  <a:pt x="8639063" y="0"/>
                </a:lnTo>
                <a:lnTo>
                  <a:pt x="8639063" y="1791336"/>
                </a:lnTo>
                <a:lnTo>
                  <a:pt x="0" y="1791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220" t="-666068" r="-232822" b="-22149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a node joins or leaves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Potential for other functionality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8125" y="3462589"/>
            <a:ext cx="13072604" cy="1684511"/>
          </a:xfrm>
          <a:custGeom>
            <a:avLst/>
            <a:gdLst/>
            <a:ahLst/>
            <a:cxnLst/>
            <a:rect l="l" t="t" r="r" b="b"/>
            <a:pathLst>
              <a:path w="13072604" h="1684511">
                <a:moveTo>
                  <a:pt x="0" y="0"/>
                </a:moveTo>
                <a:lnTo>
                  <a:pt x="13072604" y="0"/>
                </a:lnTo>
                <a:lnTo>
                  <a:pt x="13072604" y="1684511"/>
                </a:lnTo>
                <a:lnTo>
                  <a:pt x="0" y="1684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441" t="-689955" r="-82174" b="-8142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network adjusts time to synchronise all nodes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8125" y="2200771"/>
            <a:ext cx="15591750" cy="3724345"/>
          </a:xfrm>
          <a:custGeom>
            <a:avLst/>
            <a:gdLst/>
            <a:ahLst/>
            <a:cxnLst/>
            <a:rect l="l" t="t" r="r" b="b"/>
            <a:pathLst>
              <a:path w="15591750" h="3724345">
                <a:moveTo>
                  <a:pt x="0" y="0"/>
                </a:moveTo>
                <a:lnTo>
                  <a:pt x="15591750" y="0"/>
                </a:lnTo>
                <a:lnTo>
                  <a:pt x="15591750" y="3724345"/>
                </a:lnTo>
                <a:lnTo>
                  <a:pt x="0" y="3724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41" t="-124419" r="-14736" b="-7059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4112832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Set error message type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Initialise mesh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Assign callback functions to corresponding events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Add tasks to scheduler which keep tracks of the time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8684" y="1557319"/>
            <a:ext cx="12589716" cy="7868572"/>
          </a:xfrm>
          <a:custGeom>
            <a:avLst/>
            <a:gdLst/>
            <a:ahLst/>
            <a:cxnLst/>
            <a:rect l="l" t="t" r="r" b="b"/>
            <a:pathLst>
              <a:path w="12589716" h="7868572">
                <a:moveTo>
                  <a:pt x="0" y="0"/>
                </a:moveTo>
                <a:lnTo>
                  <a:pt x="12589716" y="0"/>
                </a:lnTo>
                <a:lnTo>
                  <a:pt x="12589716" y="7868572"/>
                </a:lnTo>
                <a:lnTo>
                  <a:pt x="0" y="7868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ESP-Mesh Topology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423770"/>
            <a:ext cx="9031560" cy="537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Every node periodically transmits Wi-Fi beacon frames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Idle nodes listen for beacon frames to generate a list of potential parent nodes,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If a beacon frame with an RSSI is below a preconfigured threshold, the transmitting node will be disregarded when forming an upstream connection.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912362" y="2379343"/>
            <a:ext cx="3301336" cy="5148283"/>
          </a:xfrm>
          <a:custGeom>
            <a:avLst/>
            <a:gdLst/>
            <a:ahLst/>
            <a:cxnLst/>
            <a:rect l="l" t="t" r="r" b="b"/>
            <a:pathLst>
              <a:path w="3301336" h="5148283">
                <a:moveTo>
                  <a:pt x="0" y="0"/>
                </a:moveTo>
                <a:lnTo>
                  <a:pt x="3301336" y="0"/>
                </a:lnTo>
                <a:lnTo>
                  <a:pt x="3301336" y="5148283"/>
                </a:lnTo>
                <a:lnTo>
                  <a:pt x="0" y="5148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Forming the Mesh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64784" y="2164848"/>
            <a:ext cx="5310662" cy="5384702"/>
          </a:xfrm>
          <a:custGeom>
            <a:avLst/>
            <a:gdLst/>
            <a:ahLst/>
            <a:cxnLst/>
            <a:rect l="l" t="t" r="r" b="b"/>
            <a:pathLst>
              <a:path w="5310662" h="5384702">
                <a:moveTo>
                  <a:pt x="0" y="0"/>
                </a:moveTo>
                <a:lnTo>
                  <a:pt x="5310662" y="0"/>
                </a:lnTo>
                <a:lnTo>
                  <a:pt x="5310662" y="5384702"/>
                </a:lnTo>
                <a:lnTo>
                  <a:pt x="0" y="5384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32952" y="3130099"/>
            <a:ext cx="9031560" cy="35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Idle node will form an upstream connection with the preferred parent node.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Determined based on (1) parent node layer and (2) number of child nodes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344593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Forming the Mesh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374546" y="2377438"/>
            <a:ext cx="5095728" cy="4114800"/>
          </a:xfrm>
          <a:custGeom>
            <a:avLst/>
            <a:gdLst/>
            <a:ahLst/>
            <a:cxnLst/>
            <a:rect l="l" t="t" r="r" b="b"/>
            <a:pathLst>
              <a:path w="5095728" h="4114800">
                <a:moveTo>
                  <a:pt x="0" y="0"/>
                </a:moveTo>
                <a:lnTo>
                  <a:pt x="5095728" y="0"/>
                </a:lnTo>
                <a:lnTo>
                  <a:pt x="5095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1895002"/>
            <a:ext cx="9031560" cy="657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Scans for beacon frames from other nodes.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Votes for nodes with a beacon frame with a stronger router RSSI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Individually check for its vote percentage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If a node has a vote percentage larger than a preconfigured threshold (90% by default), the node will become a root node.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344593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Root Node Selection (Election Process)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876235" y="2303931"/>
            <a:ext cx="5252165" cy="5081470"/>
          </a:xfrm>
          <a:custGeom>
            <a:avLst/>
            <a:gdLst/>
            <a:ahLst/>
            <a:cxnLst/>
            <a:rect l="l" t="t" r="r" b="b"/>
            <a:pathLst>
              <a:path w="5252165" h="5081470">
                <a:moveTo>
                  <a:pt x="0" y="0"/>
                </a:moveTo>
                <a:lnTo>
                  <a:pt x="5252165" y="0"/>
                </a:lnTo>
                <a:lnTo>
                  <a:pt x="5252165" y="5081470"/>
                </a:lnTo>
                <a:lnTo>
                  <a:pt x="0" y="508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3238544"/>
            <a:ext cx="9031560" cy="352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Root Node Failure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Intermediate Parent Node Failure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Root Node Switching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Parent Node Switching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Network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188" y="763918"/>
            <a:ext cx="4752438" cy="6737316"/>
          </a:xfrm>
          <a:custGeom>
            <a:avLst/>
            <a:gdLst/>
            <a:ahLst/>
            <a:cxnLst/>
            <a:rect l="l" t="t" r="r" b="b"/>
            <a:pathLst>
              <a:path w="4752438" h="6737316">
                <a:moveTo>
                  <a:pt x="0" y="0"/>
                </a:moveTo>
                <a:lnTo>
                  <a:pt x="4752438" y="0"/>
                </a:lnTo>
                <a:lnTo>
                  <a:pt x="4752438" y="6737316"/>
                </a:lnTo>
                <a:lnTo>
                  <a:pt x="0" y="6737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604750"/>
            <a:ext cx="3851550" cy="156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1664" y="7117048"/>
            <a:ext cx="11353072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Introduction to ESP32 Board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020" y="891914"/>
            <a:ext cx="6202552" cy="6564538"/>
          </a:xfrm>
          <a:custGeom>
            <a:avLst/>
            <a:gdLst/>
            <a:ahLst/>
            <a:cxnLst/>
            <a:rect l="l" t="t" r="r" b="b"/>
            <a:pathLst>
              <a:path w="6202552" h="6564538">
                <a:moveTo>
                  <a:pt x="0" y="0"/>
                </a:moveTo>
                <a:lnTo>
                  <a:pt x="6202552" y="0"/>
                </a:lnTo>
                <a:lnTo>
                  <a:pt x="6202552" y="6564538"/>
                </a:lnTo>
                <a:lnTo>
                  <a:pt x="0" y="6564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7675" y="7370837"/>
            <a:ext cx="9981275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APPLICATIONS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7675" y="8880675"/>
            <a:ext cx="8563950" cy="4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You could enter a subtitle here if you need it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Open Sans"/>
              </a:rPr>
              <a:t>Temperature Monitoring Project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70267" y="2344347"/>
            <a:ext cx="6974003" cy="6974003"/>
          </a:xfrm>
          <a:custGeom>
            <a:avLst/>
            <a:gdLst/>
            <a:ahLst/>
            <a:cxnLst/>
            <a:rect l="l" t="t" r="r" b="b"/>
            <a:pathLst>
              <a:path w="6974003" h="6974003">
                <a:moveTo>
                  <a:pt x="0" y="0"/>
                </a:moveTo>
                <a:lnTo>
                  <a:pt x="6974003" y="0"/>
                </a:lnTo>
                <a:lnTo>
                  <a:pt x="6974003" y="6974003"/>
                </a:lnTo>
                <a:lnTo>
                  <a:pt x="0" y="697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9875474" y="4223660"/>
            <a:ext cx="5016252" cy="17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TMP102 breakout board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Input 3V3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Supports I2C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1143724"/>
            <a:ext cx="18287448" cy="7988439"/>
          </a:xfrm>
          <a:custGeom>
            <a:avLst/>
            <a:gdLst/>
            <a:ahLst/>
            <a:cxnLst/>
            <a:rect l="l" t="t" r="r" b="b"/>
            <a:pathLst>
              <a:path w="18287448" h="7988439">
                <a:moveTo>
                  <a:pt x="0" y="0"/>
                </a:moveTo>
                <a:lnTo>
                  <a:pt x="18287448" y="0"/>
                </a:lnTo>
                <a:lnTo>
                  <a:pt x="18287448" y="7988440"/>
                </a:lnTo>
                <a:lnTo>
                  <a:pt x="0" y="798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62" t="-20230" r="-4308" b="-19060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77775"/>
            <a:ext cx="11202750" cy="469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SparkFun TMP102 Breakout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  <a:p>
            <a:pPr marL="1074420" lvl="1" indent="-537210" algn="l">
              <a:lnSpc>
                <a:spcPts val="4079"/>
              </a:lnSpc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To read sensor data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Libraries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91416" y="0"/>
            <a:ext cx="4780246" cy="10287000"/>
          </a:xfrm>
          <a:custGeom>
            <a:avLst/>
            <a:gdLst/>
            <a:ahLst/>
            <a:cxnLst/>
            <a:rect l="l" t="t" r="r" b="b"/>
            <a:pathLst>
              <a:path w="4780246" h="10287000">
                <a:moveTo>
                  <a:pt x="0" y="0"/>
                </a:moveTo>
                <a:lnTo>
                  <a:pt x="4780246" y="0"/>
                </a:lnTo>
                <a:lnTo>
                  <a:pt x="47802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00" r="-386624" b="-1189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5643507"/>
            <a:ext cx="7611442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Connect the esp32 to the sensor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mesh-esp32-esp8266-painlessmesh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3089534" y="1674915"/>
            <a:ext cx="2483903" cy="7583385"/>
          </a:xfrm>
          <a:custGeom>
            <a:avLst/>
            <a:gdLst/>
            <a:ahLst/>
            <a:cxnLst/>
            <a:rect l="l" t="t" r="r" b="b"/>
            <a:pathLst>
              <a:path w="2483903" h="7583385">
                <a:moveTo>
                  <a:pt x="0" y="0"/>
                </a:moveTo>
                <a:lnTo>
                  <a:pt x="2483902" y="0"/>
                </a:lnTo>
                <a:lnTo>
                  <a:pt x="2483902" y="7583385"/>
                </a:lnTo>
                <a:lnTo>
                  <a:pt x="0" y="758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035" t="-11493" r="-231901" b="-2003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rot="-5400000">
            <a:off x="11790414" y="3573970"/>
            <a:ext cx="3019423" cy="3656549"/>
          </a:xfrm>
          <a:custGeom>
            <a:avLst/>
            <a:gdLst/>
            <a:ahLst/>
            <a:cxnLst/>
            <a:rect l="l" t="t" r="r" b="b"/>
            <a:pathLst>
              <a:path w="3019423" h="3656549">
                <a:moveTo>
                  <a:pt x="0" y="0"/>
                </a:moveTo>
                <a:lnTo>
                  <a:pt x="3019423" y="0"/>
                </a:lnTo>
                <a:lnTo>
                  <a:pt x="3019423" y="3656549"/>
                </a:lnTo>
                <a:lnTo>
                  <a:pt x="0" y="3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866" t="-57064" r="-92281" b="-7509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AutoShape 10"/>
          <p:cNvSpPr/>
          <p:nvPr/>
        </p:nvSpPr>
        <p:spPr>
          <a:xfrm flipH="1">
            <a:off x="5425169" y="5717593"/>
            <a:ext cx="6493863" cy="4030"/>
          </a:xfrm>
          <a:prstGeom prst="line">
            <a:avLst/>
          </a:prstGeom>
          <a:ln w="95250" cap="rnd">
            <a:solidFill>
              <a:srgbClr val="FFC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1" name="AutoShape 11"/>
          <p:cNvSpPr/>
          <p:nvPr/>
        </p:nvSpPr>
        <p:spPr>
          <a:xfrm flipH="1" flipV="1">
            <a:off x="5425148" y="8389968"/>
            <a:ext cx="6392696" cy="47736"/>
          </a:xfrm>
          <a:prstGeom prst="line">
            <a:avLst/>
          </a:prstGeom>
          <a:ln w="952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2" name="AutoShape 12"/>
          <p:cNvSpPr/>
          <p:nvPr/>
        </p:nvSpPr>
        <p:spPr>
          <a:xfrm flipH="1" flipV="1">
            <a:off x="5468571" y="3246533"/>
            <a:ext cx="6449811" cy="52031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3" name="AutoShape 13"/>
          <p:cNvSpPr/>
          <p:nvPr/>
        </p:nvSpPr>
        <p:spPr>
          <a:xfrm flipH="1" flipV="1">
            <a:off x="5425169" y="4997077"/>
            <a:ext cx="6493598" cy="36085"/>
          </a:xfrm>
          <a:prstGeom prst="line">
            <a:avLst/>
          </a:prstGeom>
          <a:ln w="95250" cap="rnd">
            <a:solidFill>
              <a:srgbClr val="00B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Wiring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11865469" y="6334321"/>
            <a:ext cx="5289" cy="2103263"/>
          </a:xfrm>
          <a:prstGeom prst="line">
            <a:avLst/>
          </a:prstGeom>
          <a:ln w="952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7" name="AutoShape 17"/>
          <p:cNvSpPr/>
          <p:nvPr/>
        </p:nvSpPr>
        <p:spPr>
          <a:xfrm>
            <a:off x="11868113" y="3346187"/>
            <a:ext cx="0" cy="966394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72496" y="178046"/>
            <a:ext cx="12678032" cy="8644114"/>
          </a:xfrm>
          <a:custGeom>
            <a:avLst/>
            <a:gdLst/>
            <a:ahLst/>
            <a:cxnLst/>
            <a:rect l="l" t="t" r="r" b="b"/>
            <a:pathLst>
              <a:path w="12678032" h="8644114">
                <a:moveTo>
                  <a:pt x="0" y="0"/>
                </a:moveTo>
                <a:lnTo>
                  <a:pt x="12678032" y="0"/>
                </a:lnTo>
                <a:lnTo>
                  <a:pt x="12678032" y="8644114"/>
                </a:lnTo>
                <a:lnTo>
                  <a:pt x="0" y="864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Freeform 6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1468640" y="2105732"/>
            <a:ext cx="13659760" cy="2118566"/>
          </a:xfrm>
          <a:custGeom>
            <a:avLst/>
            <a:gdLst/>
            <a:ahLst/>
            <a:cxnLst/>
            <a:rect l="l" t="t" r="r" b="b"/>
            <a:pathLst>
              <a:path w="13659760" h="2118566">
                <a:moveTo>
                  <a:pt x="0" y="0"/>
                </a:moveTo>
                <a:lnTo>
                  <a:pt x="13659760" y="0"/>
                </a:lnTo>
                <a:lnTo>
                  <a:pt x="13659760" y="2118566"/>
                </a:lnTo>
                <a:lnTo>
                  <a:pt x="0" y="211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094" t="-424607" r="-203642" b="-67853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468640" y="6099954"/>
            <a:ext cx="9993931" cy="2699030"/>
          </a:xfrm>
          <a:custGeom>
            <a:avLst/>
            <a:gdLst/>
            <a:ahLst/>
            <a:cxnLst/>
            <a:rect l="l" t="t" r="r" b="b"/>
            <a:pathLst>
              <a:path w="9993931" h="2699030">
                <a:moveTo>
                  <a:pt x="0" y="0"/>
                </a:moveTo>
                <a:lnTo>
                  <a:pt x="9993931" y="0"/>
                </a:lnTo>
                <a:lnTo>
                  <a:pt x="9993931" y="2699030"/>
                </a:lnTo>
                <a:lnTo>
                  <a:pt x="0" y="2699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430" t="-405153" r="-333465" b="-48605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 rot="4638500">
            <a:off x="4357912" y="4903461"/>
            <a:ext cx="1336442" cy="477778"/>
          </a:xfrm>
          <a:custGeom>
            <a:avLst/>
            <a:gdLst/>
            <a:ahLst/>
            <a:cxnLst/>
            <a:rect l="l" t="t" r="r" b="b"/>
            <a:pathLst>
              <a:path w="1336442" h="477778">
                <a:moveTo>
                  <a:pt x="0" y="0"/>
                </a:moveTo>
                <a:lnTo>
                  <a:pt x="1336443" y="0"/>
                </a:lnTo>
                <a:lnTo>
                  <a:pt x="1336443" y="477778"/>
                </a:lnTo>
                <a:lnTo>
                  <a:pt x="0" y="47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1670" y="5643507"/>
            <a:ext cx="6717729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mesh_sensor_code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Freeform 6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48125" y="3253725"/>
            <a:ext cx="15095579" cy="3042219"/>
          </a:xfrm>
          <a:custGeom>
            <a:avLst/>
            <a:gdLst/>
            <a:ahLst/>
            <a:cxnLst/>
            <a:rect l="l" t="t" r="r" b="b"/>
            <a:pathLst>
              <a:path w="15095579" h="3042219">
                <a:moveTo>
                  <a:pt x="0" y="0"/>
                </a:moveTo>
                <a:lnTo>
                  <a:pt x="15095579" y="0"/>
                </a:lnTo>
                <a:lnTo>
                  <a:pt x="15095579" y="3042219"/>
                </a:lnTo>
                <a:lnTo>
                  <a:pt x="0" y="3042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752" t="-181876" r="-57491" b="-30773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TextBox 11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Read the data from the sensor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Compile data into the message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ESP32-S3-DevKitC-1 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4842" y="2854882"/>
            <a:ext cx="9824378" cy="5486956"/>
          </a:xfrm>
          <a:custGeom>
            <a:avLst/>
            <a:gdLst/>
            <a:ahLst/>
            <a:cxnLst/>
            <a:rect l="l" t="t" r="r" b="b"/>
            <a:pathLst>
              <a:path w="9824378" h="5486956">
                <a:moveTo>
                  <a:pt x="0" y="0"/>
                </a:moveTo>
                <a:lnTo>
                  <a:pt x="9824378" y="0"/>
                </a:lnTo>
                <a:lnTo>
                  <a:pt x="9824378" y="5486956"/>
                </a:lnTo>
                <a:lnTo>
                  <a:pt x="0" y="548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0750378" y="2292074"/>
            <a:ext cx="7092780" cy="6435726"/>
          </a:xfrm>
          <a:custGeom>
            <a:avLst/>
            <a:gdLst/>
            <a:ahLst/>
            <a:cxnLst/>
            <a:rect l="l" t="t" r="r" b="b"/>
            <a:pathLst>
              <a:path w="7092780" h="6435726">
                <a:moveTo>
                  <a:pt x="0" y="0"/>
                </a:moveTo>
                <a:lnTo>
                  <a:pt x="7092780" y="0"/>
                </a:lnTo>
                <a:lnTo>
                  <a:pt x="7092780" y="6435726"/>
                </a:lnTo>
                <a:lnTo>
                  <a:pt x="0" y="64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975" t="-22736" r="-55153" b="-504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sp>
        <p:nvSpPr>
          <p:cNvPr id="12" name="Freeform 12"/>
          <p:cNvSpPr/>
          <p:nvPr/>
        </p:nvSpPr>
        <p:spPr>
          <a:xfrm>
            <a:off x="546" y="2889200"/>
            <a:ext cx="18287454" cy="7387144"/>
          </a:xfrm>
          <a:custGeom>
            <a:avLst/>
            <a:gdLst/>
            <a:ahLst/>
            <a:cxnLst/>
            <a:rect l="l" t="t" r="r" b="b"/>
            <a:pathLst>
              <a:path w="18287454" h="7387144">
                <a:moveTo>
                  <a:pt x="0" y="0"/>
                </a:moveTo>
                <a:lnTo>
                  <a:pt x="18287454" y="0"/>
                </a:lnTo>
                <a:lnTo>
                  <a:pt x="18287454" y="7387144"/>
                </a:lnTo>
                <a:lnTo>
                  <a:pt x="0" y="738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3" t="-82675" r="-38790" b="-1754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974045"/>
            <a:ext cx="18340400" cy="12235090"/>
          </a:xfrm>
          <a:custGeom>
            <a:avLst/>
            <a:gdLst/>
            <a:ahLst/>
            <a:cxnLst/>
            <a:rect l="l" t="t" r="r" b="b"/>
            <a:pathLst>
              <a:path w="18340400" h="12235090">
                <a:moveTo>
                  <a:pt x="0" y="0"/>
                </a:moveTo>
                <a:lnTo>
                  <a:pt x="18340400" y="0"/>
                </a:lnTo>
                <a:lnTo>
                  <a:pt x="18340400" y="12235090"/>
                </a:lnTo>
                <a:lnTo>
                  <a:pt x="0" y="1223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>
            <a:off x="9469746" y="8395930"/>
            <a:ext cx="8818254" cy="1749770"/>
            <a:chOff x="0" y="0"/>
            <a:chExt cx="2322503" cy="4608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22503" cy="460845"/>
            </a:xfrm>
            <a:custGeom>
              <a:avLst/>
              <a:gdLst/>
              <a:ahLst/>
              <a:cxnLst/>
              <a:rect l="l" t="t" r="r" b="b"/>
              <a:pathLst>
                <a:path w="2322503" h="460845">
                  <a:moveTo>
                    <a:pt x="44775" y="0"/>
                  </a:moveTo>
                  <a:lnTo>
                    <a:pt x="2277728" y="0"/>
                  </a:lnTo>
                  <a:cubicBezTo>
                    <a:pt x="2302457" y="0"/>
                    <a:pt x="2322503" y="20046"/>
                    <a:pt x="2322503" y="44775"/>
                  </a:cubicBezTo>
                  <a:lnTo>
                    <a:pt x="2322503" y="416070"/>
                  </a:lnTo>
                  <a:cubicBezTo>
                    <a:pt x="2322503" y="440798"/>
                    <a:pt x="2302457" y="460845"/>
                    <a:pt x="2277728" y="460845"/>
                  </a:cubicBezTo>
                  <a:lnTo>
                    <a:pt x="44775" y="460845"/>
                  </a:lnTo>
                  <a:cubicBezTo>
                    <a:pt x="20046" y="460845"/>
                    <a:pt x="0" y="440798"/>
                    <a:pt x="0" y="416070"/>
                  </a:cubicBezTo>
                  <a:lnTo>
                    <a:pt x="0" y="44775"/>
                  </a:lnTo>
                  <a:cubicBezTo>
                    <a:pt x="0" y="20046"/>
                    <a:pt x="20046" y="0"/>
                    <a:pt x="44775" y="0"/>
                  </a:cubicBez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975948" y="8607240"/>
            <a:ext cx="780584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Potential Projects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0" y="650"/>
            <a:ext cx="18291000" cy="10286400"/>
            <a:chOff x="0" y="0"/>
            <a:chExt cx="24388000" cy="13715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7938" cy="13715237"/>
            </a:xfrm>
            <a:custGeom>
              <a:avLst/>
              <a:gdLst/>
              <a:ahLst/>
              <a:cxnLst/>
              <a:rect l="l" t="t" r="r" b="b"/>
              <a:pathLst>
                <a:path w="24387938" h="13715237">
                  <a:moveTo>
                    <a:pt x="0" y="0"/>
                  </a:moveTo>
                  <a:lnTo>
                    <a:pt x="24387938" y="0"/>
                  </a:lnTo>
                  <a:lnTo>
                    <a:pt x="24387938" y="13715237"/>
                  </a:lnTo>
                  <a:lnTo>
                    <a:pt x="0" y="1371523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22464013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2464013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3400" y="4532450"/>
            <a:ext cx="10287000" cy="1222200"/>
            <a:chOff x="0" y="0"/>
            <a:chExt cx="137160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629537"/>
            </a:xfrm>
            <a:custGeom>
              <a:avLst/>
              <a:gdLst/>
              <a:ahLst/>
              <a:cxnLst/>
              <a:rect l="l" t="t" r="r" b="b"/>
              <a:pathLst>
                <a:path w="13716000" h="1629537">
                  <a:moveTo>
                    <a:pt x="0" y="0"/>
                  </a:moveTo>
                  <a:lnTo>
                    <a:pt x="13716000" y="0"/>
                  </a:lnTo>
                  <a:lnTo>
                    <a:pt x="13716000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2583180" y="2583180"/>
                  </a:moveTo>
                  <a:lnTo>
                    <a:pt x="2583180" y="0"/>
                  </a:lnTo>
                  <a:lnTo>
                    <a:pt x="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08566" y="1358714"/>
            <a:ext cx="4667670" cy="7569574"/>
          </a:xfrm>
          <a:custGeom>
            <a:avLst/>
            <a:gdLst/>
            <a:ahLst/>
            <a:cxnLst/>
            <a:rect l="l" t="t" r="r" b="b"/>
            <a:pathLst>
              <a:path w="4667670" h="7569574">
                <a:moveTo>
                  <a:pt x="0" y="0"/>
                </a:moveTo>
                <a:lnTo>
                  <a:pt x="4667670" y="0"/>
                </a:lnTo>
                <a:lnTo>
                  <a:pt x="4667670" y="7569574"/>
                </a:lnTo>
                <a:lnTo>
                  <a:pt x="0" y="756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419482" y="4857455"/>
            <a:ext cx="572790" cy="572790"/>
          </a:xfrm>
          <a:custGeom>
            <a:avLst/>
            <a:gdLst/>
            <a:ahLst/>
            <a:cxnLst/>
            <a:rect l="l" t="t" r="r" b="b"/>
            <a:pathLst>
              <a:path w="572790" h="572790">
                <a:moveTo>
                  <a:pt x="0" y="0"/>
                </a:moveTo>
                <a:lnTo>
                  <a:pt x="572790" y="0"/>
                </a:lnTo>
                <a:lnTo>
                  <a:pt x="572790" y="572790"/>
                </a:lnTo>
                <a:lnTo>
                  <a:pt x="0" y="572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419482" y="5687420"/>
            <a:ext cx="572790" cy="610976"/>
          </a:xfrm>
          <a:custGeom>
            <a:avLst/>
            <a:gdLst/>
            <a:ahLst/>
            <a:cxnLst/>
            <a:rect l="l" t="t" r="r" b="b"/>
            <a:pathLst>
              <a:path w="572790" h="610976">
                <a:moveTo>
                  <a:pt x="0" y="0"/>
                </a:moveTo>
                <a:lnTo>
                  <a:pt x="572790" y="0"/>
                </a:lnTo>
                <a:lnTo>
                  <a:pt x="572790" y="610976"/>
                </a:lnTo>
                <a:lnTo>
                  <a:pt x="0" y="610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1348125" y="8406950"/>
            <a:ext cx="8013750" cy="84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44593"/>
                </a:solidFill>
                <a:latin typeface="Ubuntu"/>
              </a:rPr>
              <a:t>Feel free to contact me for hackathon, project etc. collaborations!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125" y="977290"/>
            <a:ext cx="7923150" cy="151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>
                <a:solidFill>
                  <a:srgbClr val="344593"/>
                </a:solidFill>
                <a:latin typeface="Zilla Slab Bold"/>
              </a:rPr>
              <a:t>THANKS!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125" y="2737354"/>
            <a:ext cx="7254707" cy="42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44593"/>
                </a:solidFill>
                <a:latin typeface="Ubuntu"/>
              </a:rPr>
              <a:t>Do you have any questions?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5860" y="4644396"/>
            <a:ext cx="6297476" cy="227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9"/>
              </a:lnSpc>
            </a:pPr>
            <a:r>
              <a:rPr lang="en-US" sz="2499">
                <a:solidFill>
                  <a:srgbClr val="344593"/>
                </a:solidFill>
                <a:latin typeface="Canva Sans"/>
              </a:rPr>
              <a:t>e0774750@u.nus.edu</a:t>
            </a:r>
          </a:p>
          <a:p>
            <a:pPr algn="just">
              <a:lnSpc>
                <a:spcPts val="6249"/>
              </a:lnSpc>
            </a:pPr>
            <a:r>
              <a:rPr lang="en-US" sz="2499">
                <a:solidFill>
                  <a:srgbClr val="344593"/>
                </a:solidFill>
                <a:latin typeface="Canva Sans"/>
              </a:rPr>
              <a:t>https://www.linkedin.com/in/ho-wei-hao/</a:t>
            </a:r>
          </a:p>
          <a:p>
            <a:pPr algn="just">
              <a:lnSpc>
                <a:spcPts val="6249"/>
              </a:lnSpc>
            </a:pPr>
            <a:endParaRPr lang="en-US" sz="2499">
              <a:solidFill>
                <a:srgbClr val="344593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72496" y="178046"/>
            <a:ext cx="12678032" cy="8644114"/>
          </a:xfrm>
          <a:custGeom>
            <a:avLst/>
            <a:gdLst/>
            <a:ahLst/>
            <a:cxnLst/>
            <a:rect l="l" t="t" r="r" b="b"/>
            <a:pathLst>
              <a:path w="12678032" h="8644114">
                <a:moveTo>
                  <a:pt x="0" y="0"/>
                </a:moveTo>
                <a:lnTo>
                  <a:pt x="12678032" y="0"/>
                </a:lnTo>
                <a:lnTo>
                  <a:pt x="12678032" y="8644114"/>
                </a:lnTo>
                <a:lnTo>
                  <a:pt x="0" y="864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ESP32-S3-DevKitC-1 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97210" y="2318790"/>
            <a:ext cx="13493578" cy="7439700"/>
          </a:xfrm>
          <a:custGeom>
            <a:avLst/>
            <a:gdLst/>
            <a:ahLst/>
            <a:cxnLst/>
            <a:rect l="l" t="t" r="r" b="b"/>
            <a:pathLst>
              <a:path w="13493578" h="7439700">
                <a:moveTo>
                  <a:pt x="0" y="0"/>
                </a:moveTo>
                <a:lnTo>
                  <a:pt x="13493578" y="0"/>
                </a:lnTo>
                <a:lnTo>
                  <a:pt x="13493578" y="7439700"/>
                </a:lnTo>
                <a:lnTo>
                  <a:pt x="0" y="743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406" t="-72547" r="-54594" b="-3149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664" y="7051274"/>
            <a:ext cx="11353072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Introduction to Arduino 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2114700" y="1565055"/>
            <a:ext cx="5446949" cy="6070679"/>
          </a:xfrm>
          <a:custGeom>
            <a:avLst/>
            <a:gdLst/>
            <a:ahLst/>
            <a:cxnLst/>
            <a:rect l="l" t="t" r="r" b="b"/>
            <a:pathLst>
              <a:path w="5446949" h="6070679">
                <a:moveTo>
                  <a:pt x="0" y="0"/>
                </a:moveTo>
                <a:lnTo>
                  <a:pt x="5446949" y="0"/>
                </a:lnTo>
                <a:lnTo>
                  <a:pt x="5446949" y="6070679"/>
                </a:lnTo>
                <a:lnTo>
                  <a:pt x="0" y="60706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377398" y="4071075"/>
            <a:ext cx="9881902" cy="21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Download IDE from </a:t>
            </a:r>
            <a:r>
              <a:rPr lang="en-US" sz="3800" u="sng">
                <a:solidFill>
                  <a:srgbClr val="344593"/>
                </a:solidFill>
                <a:latin typeface="Ubuntu"/>
                <a:hlinkClick r:id="rId4" tooltip="https://www.arduino.cc/en/software"/>
              </a:rPr>
              <a:t>https://www.arduino.cc/en/software</a:t>
            </a:r>
          </a:p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Easily download libraries to use </a:t>
            </a:r>
          </a:p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Flexibility in managing many different boards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Arduino 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6562" y="2625928"/>
            <a:ext cx="6708860" cy="5035142"/>
          </a:xfrm>
          <a:custGeom>
            <a:avLst/>
            <a:gdLst/>
            <a:ahLst/>
            <a:cxnLst/>
            <a:rect l="l" t="t" r="r" b="b"/>
            <a:pathLst>
              <a:path w="6708860" h="5035142">
                <a:moveTo>
                  <a:pt x="0" y="0"/>
                </a:moveTo>
                <a:lnTo>
                  <a:pt x="6708860" y="0"/>
                </a:lnTo>
                <a:lnTo>
                  <a:pt x="6708860" y="5035142"/>
                </a:lnTo>
                <a:lnTo>
                  <a:pt x="0" y="5035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961</Words>
  <Application>Microsoft Office PowerPoint</Application>
  <PresentationFormat>Custom</PresentationFormat>
  <Paragraphs>171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Zilla Slab Bold</vt:lpstr>
      <vt:lpstr>Arimo Bold</vt:lpstr>
      <vt:lpstr>Canva Sans Bold</vt:lpstr>
      <vt:lpstr>Arial</vt:lpstr>
      <vt:lpstr>Calibri</vt:lpstr>
      <vt:lpstr>Canva Sans</vt:lpstr>
      <vt:lpstr>Helvetica</vt:lpstr>
      <vt:lpstr>Ubuntu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ESP32-Mesh Workshop.pptx</dc:title>
  <cp:lastModifiedBy>WH Ho</cp:lastModifiedBy>
  <cp:revision>2</cp:revision>
  <dcterms:created xsi:type="dcterms:W3CDTF">2006-08-16T00:00:00Z</dcterms:created>
  <dcterms:modified xsi:type="dcterms:W3CDTF">2023-09-27T17:40:41Z</dcterms:modified>
  <dc:identifier>DAFvpwd7VUw</dc:identifier>
</cp:coreProperties>
</file>